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4" r:id="rId4"/>
    <p:sldId id="273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1" r:id="rId24"/>
    <p:sldId id="269" r:id="rId25"/>
    <p:sldId id="270" r:id="rId26"/>
    <p:sldId id="271" r:id="rId27"/>
    <p:sldId id="263" r:id="rId28"/>
  </p:sldIdLst>
  <p:sldSz cx="18288000" cy="10287000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old" panose="00000800000000000000" charset="0"/>
      <p:regular r:id="rId34"/>
    </p:embeddedFont>
    <p:embeddedFont>
      <p:font typeface="Montserrat Ultra-Bold" panose="020B0604020202020204" charset="0"/>
      <p:regular r:id="rId35"/>
    </p:embeddedFont>
    <p:embeddedFont>
      <p:font typeface="Telegraf" panose="020B0604020202020204" charset="0"/>
      <p:regular r:id="rId36"/>
    </p:embeddedFont>
    <p:embeddedFont>
      <p:font typeface="Telegraf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24/10/2024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das coletas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4328073" y="2486467"/>
            <a:ext cx="963185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1BF18-1291-D43D-57C1-7DBCD22E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8DD096-33AA-577D-BC50-866644720CFA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59FBC4-8998-13E1-96D1-82A8F7B0396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D28B176-6484-1911-1FA3-FF909998400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E477E6-80AF-3132-B899-BA3A62CB5DC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4325543" y="2448367"/>
            <a:ext cx="9636913" cy="76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3100638" y="2552700"/>
            <a:ext cx="12086723" cy="7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3141971" y="2628900"/>
            <a:ext cx="11945629" cy="7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21F4D-7188-81F5-C259-A54AFC5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F8548A-FE58-3F49-7406-451CB3479A81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3B28D9-85D9-3514-1637-9C4AA7CC2DC3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2BB377-A063-707D-9B52-7A984CC94134}"/>
              </a:ext>
            </a:extLst>
          </p:cNvPr>
          <p:cNvSpPr/>
          <p:nvPr/>
        </p:nvSpPr>
        <p:spPr>
          <a:xfrm rot="5400000">
            <a:off x="1376200" y="8073946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45853-7F63-2D9A-E1E8-E8C173CEB312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Ilustração das 10 heurísticas de Nielsen">
            <a:extLst>
              <a:ext uri="{FF2B5EF4-FFF2-40B4-BE49-F238E27FC236}">
                <a16:creationId xmlns:a16="http://schemas.microsoft.com/office/drawing/2014/main" id="{9FC8E583-186E-F961-05C3-47FF448D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713482"/>
            <a:ext cx="11049000" cy="6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05C2B2-69D9-636C-A43C-199B45FD4732}"/>
              </a:ext>
            </a:extLst>
          </p:cNvPr>
          <p:cNvSpPr/>
          <p:nvPr/>
        </p:nvSpPr>
        <p:spPr>
          <a:xfrm>
            <a:off x="10363200" y="2933700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69BD5-D569-23E1-A196-3166E7EC0014}"/>
              </a:ext>
            </a:extLst>
          </p:cNvPr>
          <p:cNvSpPr/>
          <p:nvPr/>
        </p:nvSpPr>
        <p:spPr>
          <a:xfrm>
            <a:off x="8115300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E6D5DF-A84A-623F-4FB3-6249973BACCB}"/>
              </a:ext>
            </a:extLst>
          </p:cNvPr>
          <p:cNvSpPr/>
          <p:nvPr/>
        </p:nvSpPr>
        <p:spPr>
          <a:xfrm>
            <a:off x="12613375" y="2951779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6E9EF3-051E-D5AA-63D8-B2BD42329566}"/>
              </a:ext>
            </a:extLst>
          </p:cNvPr>
          <p:cNvSpPr/>
          <p:nvPr/>
        </p:nvSpPr>
        <p:spPr>
          <a:xfrm>
            <a:off x="3613244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3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8763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F8C30-F6A5-90F3-506C-29ED0927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16E6D0F-C5ED-B628-22BB-092EABA5BE27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BA54EBA-D477-7640-D571-5AC8C613726B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74664F0-5EB8-EC4B-CD50-BEF01A9CA3FE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57DAEC5-9415-D7BF-91D2-B000FAB6DE00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9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Resultados Ocorridos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2671601" y="46055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459016" y="-115091"/>
            <a:ext cx="8590984" cy="105924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445059" y="2826789"/>
            <a:ext cx="3412941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36700" y="-115091"/>
            <a:ext cx="7840414" cy="7936459"/>
            <a:chOff x="-18359" y="0"/>
            <a:chExt cx="10453885" cy="5806785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8359" y="615131"/>
              <a:ext cx="10453885" cy="519165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Grupo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Introdução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ConnectEvent</a:t>
              </a: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Fluxo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Layout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Justificativas e aplicações da Heurística de Nielsen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Sobre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as coletas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Questionários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Personas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Teste da Heurística de Nielsen em usuários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Resultados Ocorridos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Próximas Etapas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Conclusões Finais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54199" y="8161096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3" descr="Abstract Minimalist Dots Shapes">
            <a:extLst>
              <a:ext uri="{FF2B5EF4-FFF2-40B4-BE49-F238E27FC236}">
                <a16:creationId xmlns:a16="http://schemas.microsoft.com/office/drawing/2014/main" id="{EC109143-9149-042B-07FB-45601C22535D}"/>
              </a:ext>
            </a:extLst>
          </p:cNvPr>
          <p:cNvSpPr/>
          <p:nvPr/>
        </p:nvSpPr>
        <p:spPr>
          <a:xfrm>
            <a:off x="16339077" y="638367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81BCD-AE03-C1B4-3853-334B272A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6A9183-3B08-9085-248D-609D30A303EF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3BE230-B819-2BEF-2CBE-FA6E03551B1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4F712E7-A682-FD75-EF6D-B6972524B71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A03288-0B83-7B55-3671-EEECE24A340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30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83C26-9CB7-1370-C29E-06A4543C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6CF062B-1D78-0D81-7815-16DBAB7B5C28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Conclusões Finais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9F483E1-F1AB-8D0A-0206-F2B1BB53F31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BB85541-9E13-4416-D9EB-53C88C9E3DB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0F52023-5232-FA93-9F73-3FCF2C6B4232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800" y="2086894"/>
            <a:ext cx="13716000" cy="611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JOÃO, 15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Estudante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do Ensino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Médio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 adora se reunir com amigos nos finais de semana para ir ao cinema, parques, shoppings, e festas casuais. Ele está sempre em busca de novos eventos para aproveitar o tempo livre, principalmente eventos que incluam esportes, música ao vivo, e cultura pop.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Descobrir eventos casuais e acessíveis para adolescentes, como shows, festivais, eventos culturais, e esportes, em sua região.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Usa principalmente redes sociais e apps de mensagens. Está sempre online e gosta de experiências simples e rápidas.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8400" y="2086894"/>
            <a:ext cx="140208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MARIANA, 22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Estudante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Universitária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Mariana adora baladas, festas universitárias, mas também se interessa por eventos culturais, como peças de teatro, exposições, e stand-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up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comedies. Ela gosta de uma boa mistura entre o entretenimento e a cultura.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Encontrar festas universitárias, eventos noturnos, e também descobrir exposições, feiras culturais, e shows.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Usa aplicativos de eventos e redes sociais para se organizar. Prefere uma interface visualmente atraente e interativa.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47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3600" y="2086894"/>
            <a:ext cx="142494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RICARDO, 40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Gerente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uma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empresa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tecnologia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Ricardo está sempre em busca de eventos empresariais que possam ajudá-lo a expandir sua rede de contatos, como conferências, workshops de negócios e eventos de networking. No entanto, ele também valoriza o tempo com amigos e gosta de frequentar bares e shows de música sertaneja e stand-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up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comedy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Buscar eventos empresariais e de networking durante a semana e eventos de entretenimento nos finais de semana para relaxar.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Prefere uma plataforma que ofereça tanto informações profissionais quanto opções de lazer. Valorizaria um sistema eficiente e bem organizado.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715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0800" y="2086894"/>
            <a:ext cx="14020800" cy="6122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PATRÍCIA, 38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Empresário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(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dona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de um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restaurante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)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Patrícia é proprietária de um restaurante e adora criar experiências inovadoras para seus clientes. Ela frequentemente organiza eventos como noites temáticas, shows ao vivo e lançamentos de novos pratos. Está sempre procurando formas de inovar e atrair um público diversificado para o seu estabelecimento.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Divulgar seus eventos e atrair clientes novos e antigos. Ela busca uma plataforma que permita gerenciar eventos com facilidade e tenha um bom alcance entre o público-alvo.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Valoriza ferramentas que permitam personalizar seus eventos e receber feedback de forma rápida e prática.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693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06664" y="1096604"/>
            <a:ext cx="0" cy="9190396"/>
          </a:xfrm>
          <a:prstGeom prst="line">
            <a:avLst/>
          </a:prstGeom>
          <a:ln w="9525" cap="flat">
            <a:solidFill>
              <a:srgbClr val="231F2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3821302" y="632460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821302" y="5064119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3667581" y="10243009"/>
            <a:ext cx="9986930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3821302" y="3803633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3821302" y="8845578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821302" y="2543146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3821302" y="7585092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3821302" y="1274594"/>
            <a:ext cx="12726996" cy="0"/>
          </a:xfrm>
          <a:prstGeom prst="line">
            <a:avLst/>
          </a:prstGeom>
          <a:ln w="9525" cap="flat">
            <a:solidFill>
              <a:srgbClr val="8B9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47410" y="1404571"/>
            <a:ext cx="2863901" cy="984401"/>
            <a:chOff x="0" y="0"/>
            <a:chExt cx="559290" cy="1922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0213" y="1404571"/>
            <a:ext cx="4731399" cy="984401"/>
            <a:chOff x="0" y="0"/>
            <a:chExt cx="1267145" cy="1922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7145" cy="192243"/>
            </a:xfrm>
            <a:custGeom>
              <a:avLst/>
              <a:gdLst/>
              <a:ahLst/>
              <a:cxnLst/>
              <a:rect l="l" t="t" r="r" b="b"/>
              <a:pathLst>
                <a:path w="1267145" h="192243">
                  <a:moveTo>
                    <a:pt x="96122" y="0"/>
                  </a:moveTo>
                  <a:lnTo>
                    <a:pt x="1171024" y="0"/>
                  </a:lnTo>
                  <a:cubicBezTo>
                    <a:pt x="1196517" y="0"/>
                    <a:pt x="1220966" y="10127"/>
                    <a:pt x="1238992" y="28153"/>
                  </a:cubicBezTo>
                  <a:cubicBezTo>
                    <a:pt x="1257018" y="46180"/>
                    <a:pt x="1267145" y="70629"/>
                    <a:pt x="1267145" y="96122"/>
                  </a:cubicBezTo>
                  <a:lnTo>
                    <a:pt x="1267145" y="96122"/>
                  </a:lnTo>
                  <a:cubicBezTo>
                    <a:pt x="1267145" y="149208"/>
                    <a:pt x="1224110" y="192243"/>
                    <a:pt x="1171024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51CFB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67145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79303" y="2683742"/>
            <a:ext cx="8232141" cy="984401"/>
            <a:chOff x="0" y="0"/>
            <a:chExt cx="934728" cy="1922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768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410" y="3930409"/>
            <a:ext cx="2863901" cy="984401"/>
            <a:chOff x="0" y="0"/>
            <a:chExt cx="559290" cy="1922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7410" y="7719116"/>
            <a:ext cx="2863901" cy="984401"/>
            <a:chOff x="0" y="0"/>
            <a:chExt cx="559290" cy="1922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410" y="2667539"/>
            <a:ext cx="2863901" cy="984401"/>
            <a:chOff x="0" y="0"/>
            <a:chExt cx="559290" cy="1922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7410" y="6456246"/>
            <a:ext cx="2863901" cy="984401"/>
            <a:chOff x="0" y="0"/>
            <a:chExt cx="559290" cy="1922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7410" y="5193377"/>
            <a:ext cx="2863901" cy="984401"/>
            <a:chOff x="0" y="0"/>
            <a:chExt cx="559290" cy="1922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7410" y="8982084"/>
            <a:ext cx="2863901" cy="984401"/>
            <a:chOff x="0" y="0"/>
            <a:chExt cx="559290" cy="19224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9290" cy="192243"/>
            </a:xfrm>
            <a:custGeom>
              <a:avLst/>
              <a:gdLst/>
              <a:ahLst/>
              <a:cxnLst/>
              <a:rect l="l" t="t" r="r" b="b"/>
              <a:pathLst>
                <a:path w="559290" h="192243">
                  <a:moveTo>
                    <a:pt x="96122" y="0"/>
                  </a:moveTo>
                  <a:lnTo>
                    <a:pt x="463168" y="0"/>
                  </a:lnTo>
                  <a:cubicBezTo>
                    <a:pt x="488661" y="0"/>
                    <a:pt x="513110" y="10127"/>
                    <a:pt x="531137" y="28153"/>
                  </a:cubicBezTo>
                  <a:cubicBezTo>
                    <a:pt x="549163" y="46180"/>
                    <a:pt x="559290" y="70629"/>
                    <a:pt x="559290" y="96122"/>
                  </a:cubicBezTo>
                  <a:lnTo>
                    <a:pt x="559290" y="96122"/>
                  </a:lnTo>
                  <a:cubicBezTo>
                    <a:pt x="559290" y="149208"/>
                    <a:pt x="516255" y="192243"/>
                    <a:pt x="463168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559290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54009" y="1585223"/>
            <a:ext cx="571577" cy="57157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528987" y="2857421"/>
            <a:ext cx="571577" cy="57157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644752" y="3939332"/>
            <a:ext cx="12000650" cy="984401"/>
            <a:chOff x="0" y="0"/>
            <a:chExt cx="934728" cy="1922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46C0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202018" y="4145421"/>
            <a:ext cx="571577" cy="57157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951249" y="5199597"/>
            <a:ext cx="5694154" cy="984401"/>
            <a:chOff x="0" y="0"/>
            <a:chExt cx="934728" cy="19224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BC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5655326" y="5405686"/>
            <a:ext cx="571577" cy="57157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292665" y="7720570"/>
            <a:ext cx="8352737" cy="984401"/>
            <a:chOff x="0" y="0"/>
            <a:chExt cx="934728" cy="19224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FFF57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5712897" y="7926986"/>
            <a:ext cx="571577" cy="571577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7839798" y="8983621"/>
            <a:ext cx="4786368" cy="984401"/>
            <a:chOff x="0" y="0"/>
            <a:chExt cx="934728" cy="1922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CD78C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811110" y="9190033"/>
            <a:ext cx="571577" cy="571577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859035" y="6456246"/>
            <a:ext cx="4786368" cy="984401"/>
            <a:chOff x="0" y="0"/>
            <a:chExt cx="934728" cy="19224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34728" cy="192243"/>
            </a:xfrm>
            <a:custGeom>
              <a:avLst/>
              <a:gdLst/>
              <a:ahLst/>
              <a:cxnLst/>
              <a:rect l="l" t="t" r="r" b="b"/>
              <a:pathLst>
                <a:path w="934728" h="192243">
                  <a:moveTo>
                    <a:pt x="96122" y="0"/>
                  </a:moveTo>
                  <a:lnTo>
                    <a:pt x="838606" y="0"/>
                  </a:lnTo>
                  <a:cubicBezTo>
                    <a:pt x="864099" y="0"/>
                    <a:pt x="888548" y="10127"/>
                    <a:pt x="906575" y="28153"/>
                  </a:cubicBezTo>
                  <a:cubicBezTo>
                    <a:pt x="924601" y="46180"/>
                    <a:pt x="934728" y="70629"/>
                    <a:pt x="934728" y="96122"/>
                  </a:cubicBezTo>
                  <a:lnTo>
                    <a:pt x="934728" y="96122"/>
                  </a:lnTo>
                  <a:cubicBezTo>
                    <a:pt x="934728" y="121615"/>
                    <a:pt x="924601" y="146064"/>
                    <a:pt x="906575" y="164090"/>
                  </a:cubicBezTo>
                  <a:cubicBezTo>
                    <a:pt x="888548" y="182116"/>
                    <a:pt x="864099" y="192243"/>
                    <a:pt x="838606" y="192243"/>
                  </a:cubicBezTo>
                  <a:lnTo>
                    <a:pt x="96122" y="192243"/>
                  </a:lnTo>
                  <a:cubicBezTo>
                    <a:pt x="70629" y="192243"/>
                    <a:pt x="46180" y="182116"/>
                    <a:pt x="28153" y="164090"/>
                  </a:cubicBezTo>
                  <a:cubicBezTo>
                    <a:pt x="10127" y="146064"/>
                    <a:pt x="0" y="121615"/>
                    <a:pt x="0" y="96122"/>
                  </a:cubicBezTo>
                  <a:lnTo>
                    <a:pt x="0" y="96122"/>
                  </a:lnTo>
                  <a:cubicBezTo>
                    <a:pt x="0" y="70629"/>
                    <a:pt x="10127" y="46180"/>
                    <a:pt x="28153" y="28153"/>
                  </a:cubicBezTo>
                  <a:cubicBezTo>
                    <a:pt x="46180" y="10127"/>
                    <a:pt x="70629" y="0"/>
                    <a:pt x="96122" y="0"/>
                  </a:cubicBezTo>
                  <a:close/>
                </a:path>
              </a:pathLst>
            </a:custGeom>
            <a:solidFill>
              <a:srgbClr val="717E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0"/>
              <a:ext cx="934728" cy="19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74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5773738" y="6662658"/>
            <a:ext cx="571577" cy="571577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4821181" y="1944791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COMPLETE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578139" y="3253347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COMPLETE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821181" y="1646267"/>
            <a:ext cx="292091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Samuel Malta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578139" y="2954823"/>
            <a:ext cx="2928270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Victor Müller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452556" y="1786685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100%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077368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164140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641036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727808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722861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3809632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358361" y="600857"/>
            <a:ext cx="1523090" cy="24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STATUS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58361" y="210013"/>
            <a:ext cx="2823735" cy="37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544" spc="-63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CRONOGRAMA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52949" y="1773453"/>
            <a:ext cx="208895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9"/>
              </a:lnSpc>
              <a:spcBef>
                <a:spcPct val="0"/>
              </a:spcBef>
            </a:pPr>
            <a:r>
              <a:rPr lang="en-US" sz="1675" spc="-41" dirty="0">
                <a:solidFill>
                  <a:srgbClr val="51CFBD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DOCUMENTAÇÀO</a:t>
            </a:r>
          </a:p>
          <a:p>
            <a:pPr algn="l">
              <a:lnSpc>
                <a:spcPts val="1759"/>
              </a:lnSpc>
              <a:spcBef>
                <a:spcPct val="0"/>
              </a:spcBef>
            </a:pPr>
            <a:r>
              <a:rPr lang="en-US" sz="1675" spc="-41" dirty="0">
                <a:solidFill>
                  <a:srgbClr val="51CFBD"/>
                </a:solidFill>
                <a:latin typeface="Telegraf Bold"/>
                <a:ea typeface="Telegraf Bold"/>
                <a:cs typeface="Telegraf Bold"/>
                <a:sym typeface="Telegraf Bold"/>
              </a:rPr>
              <a:t>E PERSONA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52949" y="3036197"/>
            <a:ext cx="20889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FF7685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552949" y="4365693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46C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TRELLO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534884" y="5496625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FFBC55"/>
                </a:solidFill>
                <a:latin typeface="Telegraf Bold"/>
                <a:ea typeface="Telegraf Bold"/>
                <a:cs typeface="Telegraf Bold"/>
                <a:sym typeface="Telegraf Bold"/>
              </a:rPr>
              <a:t>BANNER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34885" y="6834193"/>
            <a:ext cx="2107016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717EF2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PROJETO MVP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552949" y="8143731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FC658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ARTIGO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552949" y="9360742"/>
            <a:ext cx="2088951" cy="32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>
                <a:solidFill>
                  <a:srgbClr val="CD78C7"/>
                </a:solidFill>
                <a:latin typeface="Telegraf Bold"/>
                <a:ea typeface="Telegraf Bold"/>
                <a:cs typeface="Telegraf Bold"/>
                <a:sym typeface="Telegraf Bold"/>
              </a:rPr>
              <a:t>TRILHAS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6646729" y="4478837"/>
            <a:ext cx="1523090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646729" y="4180313"/>
            <a:ext cx="2088951" cy="30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2285550" y="5739080"/>
            <a:ext cx="1783481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NOT STARTED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2285550" y="5440557"/>
            <a:ext cx="23850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9861106" y="8258800"/>
            <a:ext cx="1874979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861106" y="7960276"/>
            <a:ext cx="208895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Victor Müller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987375" y="9523842"/>
            <a:ext cx="1523090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ACTIVE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8987375" y="9225318"/>
            <a:ext cx="2533101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Lucas Moya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2950003" y="6996467"/>
            <a:ext cx="1827202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3"/>
              </a:lnSpc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NOT STARTED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2950003" y="6697943"/>
            <a:ext cx="2997097" cy="30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9"/>
              </a:lnSpc>
              <a:spcBef>
                <a:spcPct val="0"/>
              </a:spcBef>
            </a:pPr>
            <a:r>
              <a:rPr lang="en-US" sz="2275" spc="-56" dirty="0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Samuel Malta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862204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OUT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948975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42587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512643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5507697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AGO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5594468" y="200488"/>
            <a:ext cx="514312" cy="42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30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29253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SET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4427534" y="3058882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10%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5100564" y="4355235"/>
            <a:ext cx="774484" cy="212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40%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1709657" y="9391494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25%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5528419" y="5607475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5676114" y="6864119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0%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5611444" y="8143731"/>
            <a:ext cx="774484" cy="2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  <a:spcBef>
                <a:spcPct val="0"/>
              </a:spcBef>
            </a:pPr>
            <a:r>
              <a:rPr lang="en-US" sz="1517" spc="-37" dirty="0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20%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737930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5879492" y="600857"/>
            <a:ext cx="687855" cy="2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"/>
              </a:lnSpc>
              <a:spcBef>
                <a:spcPct val="0"/>
              </a:spcBef>
            </a:pPr>
            <a:r>
              <a:rPr lang="en-US" sz="1706" spc="-42">
                <a:solidFill>
                  <a:srgbClr val="231F20"/>
                </a:solidFill>
                <a:latin typeface="Telegraf"/>
                <a:ea typeface="Telegraf"/>
                <a:cs typeface="Telegraf"/>
                <a:sym typeface="Telegraf"/>
              </a:rPr>
              <a:t>NOV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5966264" y="200488"/>
            <a:ext cx="514312" cy="4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844" spc="-71">
                <a:solidFill>
                  <a:srgbClr val="231F20"/>
                </a:solidFill>
                <a:latin typeface="Telegraf Bold"/>
                <a:ea typeface="Telegraf Bold"/>
                <a:cs typeface="Telegraf Bold"/>
                <a:sym typeface="Telegraf Bold"/>
              </a:rPr>
              <a:t>26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1C001925-F80E-511B-178E-D51BCDD0A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r="11999"/>
          <a:stretch/>
        </p:blipFill>
        <p:spPr>
          <a:xfrm>
            <a:off x="4010060" y="1534402"/>
            <a:ext cx="696992" cy="718277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3B8A643E-53B4-458E-F600-3211DD2E1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5562672" y="4052936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B4129E03-26C9-7C43-B8C5-00BD0DD26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13" y="2800966"/>
            <a:ext cx="774484" cy="774484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7F128929-EB43-F8EA-9C8B-BDBEEE865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8113869" y="9089983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C2DB40EA-38C9-9487-186C-A710C426D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11328891" y="5316716"/>
            <a:ext cx="761531" cy="768601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16EE1D03-7366-21D6-B7B6-5729B2FE4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90" y="7838923"/>
            <a:ext cx="774484" cy="774484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DEDF6F19-21A8-0F93-CB4F-847880F11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r="11999"/>
          <a:stretch/>
        </p:blipFill>
        <p:spPr>
          <a:xfrm>
            <a:off x="12096898" y="6571242"/>
            <a:ext cx="696992" cy="718277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525262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5" y="1623728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889283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525262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888171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6278935" y="6683521"/>
            <a:ext cx="28709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Back-end;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780059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6277261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6280005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811158" y="6683520"/>
            <a:ext cx="3119070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742112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5826711" y="1563509"/>
            <a:ext cx="6634577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4229100" y="1714500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723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4096939" y="2628900"/>
            <a:ext cx="10094122" cy="7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E9B0-94BE-6CE1-D588-99BE9B22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BF3824-A823-DC6D-2947-030A61920F21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DDAE22-53B7-50EC-9E79-681297BED09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E8A07E9-B22A-4C36-3214-1CBF7DAD5973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125C4D-BF63-6832-E9B9-D4BAF45BF79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3981450" y="2552700"/>
            <a:ext cx="10325100" cy="7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881</Words>
  <Application>Microsoft Office PowerPoint</Application>
  <PresentationFormat>Personalizar</PresentationFormat>
  <Paragraphs>155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Montserrat</vt:lpstr>
      <vt:lpstr>Telegraf</vt:lpstr>
      <vt:lpstr>Montserrat Ultra-Bold</vt:lpstr>
      <vt:lpstr>Calibri</vt:lpstr>
      <vt:lpstr>Montserrat Bold</vt:lpstr>
      <vt:lpstr>Telegraf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cp:lastModifiedBy>Victor Alexandre Müller</cp:lastModifiedBy>
  <cp:revision>40</cp:revision>
  <dcterms:created xsi:type="dcterms:W3CDTF">2006-08-16T00:00:00Z</dcterms:created>
  <dcterms:modified xsi:type="dcterms:W3CDTF">2024-10-24T06:29:59Z</dcterms:modified>
  <dc:identifier>DAGOrSMP5sA</dc:identifier>
</cp:coreProperties>
</file>